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342" r:id="rId2"/>
    <p:sldId id="310" r:id="rId3"/>
    <p:sldId id="325" r:id="rId4"/>
    <p:sldId id="311" r:id="rId5"/>
    <p:sldId id="335" r:id="rId6"/>
    <p:sldId id="314" r:id="rId7"/>
    <p:sldId id="321" r:id="rId8"/>
    <p:sldId id="316" r:id="rId9"/>
    <p:sldId id="336" r:id="rId10"/>
    <p:sldId id="326" r:id="rId11"/>
    <p:sldId id="329" r:id="rId12"/>
    <p:sldId id="330" r:id="rId13"/>
    <p:sldId id="327" r:id="rId14"/>
    <p:sldId id="331" r:id="rId15"/>
    <p:sldId id="337" r:id="rId16"/>
    <p:sldId id="338" r:id="rId17"/>
    <p:sldId id="343" r:id="rId18"/>
    <p:sldId id="344" r:id="rId19"/>
    <p:sldId id="319" r:id="rId20"/>
    <p:sldId id="339" r:id="rId21"/>
    <p:sldId id="333" r:id="rId22"/>
    <p:sldId id="334" r:id="rId23"/>
    <p:sldId id="340" r:id="rId24"/>
    <p:sldId id="346" r:id="rId25"/>
    <p:sldId id="347" r:id="rId26"/>
    <p:sldId id="348" r:id="rId27"/>
    <p:sldId id="341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-19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26/07/18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26/07/18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raft.github.io/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hesecretlivesofdata.com/raft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Cloud Computing and Big Data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Consensus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617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481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705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Raft consists of two main parts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Leadership elections</a:t>
            </a:r>
          </a:p>
          <a:p>
            <a:r>
              <a:rPr lang="en-US" dirty="0" smtClean="0"/>
              <a:t>Creating a consistent log once a leader is in 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575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7350"/>
            <a:ext cx="8229600" cy="1143000"/>
          </a:xfrm>
        </p:spPr>
        <p:txBody>
          <a:bodyPr/>
          <a:lstStyle/>
          <a:p>
            <a:r>
              <a:rPr lang="en-US" dirty="0" smtClean="0"/>
              <a:t>Raft Key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635" y="1205497"/>
            <a:ext cx="8229600" cy="4525963"/>
          </a:xfrm>
        </p:spPr>
        <p:txBody>
          <a:bodyPr>
            <a:noAutofit/>
          </a:bodyPr>
          <a:lstStyle/>
          <a:p>
            <a:r>
              <a:rPr lang="en-US" sz="2000" dirty="0" smtClean="0"/>
              <a:t>Leader</a:t>
            </a:r>
          </a:p>
          <a:p>
            <a:pPr lvl="1"/>
            <a:r>
              <a:rPr lang="en-US" sz="1600" dirty="0" smtClean="0"/>
              <a:t>The leader ingests new log entries, distributes to peers and decides when they are </a:t>
            </a:r>
            <a:r>
              <a:rPr lang="en-US" sz="1600" dirty="0" err="1" smtClean="0"/>
              <a:t>commited</a:t>
            </a:r>
            <a:r>
              <a:rPr lang="en-US" sz="1600" dirty="0" smtClean="0"/>
              <a:t>.</a:t>
            </a:r>
          </a:p>
          <a:p>
            <a:r>
              <a:rPr lang="en-US" sz="2000" dirty="0" smtClean="0"/>
              <a:t>Quorum</a:t>
            </a:r>
          </a:p>
          <a:p>
            <a:pPr lvl="1"/>
            <a:r>
              <a:rPr lang="en-US" sz="1600" dirty="0" smtClean="0"/>
              <a:t>(n mod 2)+1 members, where n is the size of the peer set</a:t>
            </a:r>
          </a:p>
          <a:p>
            <a:r>
              <a:rPr lang="en-US" sz="2000" dirty="0" smtClean="0"/>
              <a:t>Peer Set</a:t>
            </a:r>
          </a:p>
          <a:p>
            <a:pPr lvl="1"/>
            <a:r>
              <a:rPr lang="en-US" sz="1600" dirty="0" smtClean="0"/>
              <a:t>The set of nodes participating</a:t>
            </a:r>
          </a:p>
          <a:p>
            <a:r>
              <a:rPr lang="en-US" sz="2000" dirty="0"/>
              <a:t>Committed Entry</a:t>
            </a:r>
          </a:p>
          <a:p>
            <a:pPr lvl="1"/>
            <a:r>
              <a:rPr lang="en-US" sz="1600" dirty="0"/>
              <a:t>An entry is committed if it is stored persistently on a quorum of nodes. Then it can be </a:t>
            </a:r>
            <a:r>
              <a:rPr lang="en-US" sz="1600" i="1" dirty="0"/>
              <a:t>applied</a:t>
            </a:r>
            <a:r>
              <a:rPr lang="en-US" sz="1600" dirty="0"/>
              <a:t>.</a:t>
            </a:r>
          </a:p>
          <a:p>
            <a:r>
              <a:rPr lang="en-US" sz="2000" dirty="0"/>
              <a:t>Log</a:t>
            </a:r>
          </a:p>
          <a:p>
            <a:pPr lvl="1"/>
            <a:r>
              <a:rPr lang="en-US" sz="1600" dirty="0"/>
              <a:t>The log is consistent </a:t>
            </a:r>
            <a:r>
              <a:rPr lang="en-US" sz="1600" dirty="0" err="1"/>
              <a:t>iff</a:t>
            </a:r>
            <a:r>
              <a:rPr lang="en-US" sz="1600" dirty="0"/>
              <a:t> all participants agree on the entries and the </a:t>
            </a:r>
            <a:r>
              <a:rPr lang="en-US" sz="1600" dirty="0" smtClean="0"/>
              <a:t>order</a:t>
            </a:r>
          </a:p>
          <a:p>
            <a:r>
              <a:rPr lang="en-US" sz="2000" dirty="0" smtClean="0"/>
              <a:t>Finite State Machine </a:t>
            </a:r>
          </a:p>
          <a:p>
            <a:pPr lvl="1"/>
            <a:r>
              <a:rPr lang="en-US" sz="1600" dirty="0" smtClean="0"/>
              <a:t>A Finite State Machine is well defined set of states and transitions. Ensures that each peer applying the same logs reaches the same conclusions</a:t>
            </a:r>
          </a:p>
        </p:txBody>
      </p:sp>
    </p:spTree>
    <p:extLst>
      <p:ext uri="{BB962C8B-B14F-4D97-AF65-F5344CB8AC3E}">
        <p14:creationId xmlns:p14="http://schemas.microsoft.com/office/powerpoint/2010/main" val="2190247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Raft Leadership Election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160221"/>
            <a:ext cx="8856507" cy="532866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91306" y="6002338"/>
            <a:ext cx="89526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blog.acolyer.org</a:t>
            </a:r>
            <a:r>
              <a:rPr lang="en-US" dirty="0"/>
              <a:t>/2015/03/12/in-search-of-an-understandable-consensus-algorithm/</a:t>
            </a:r>
          </a:p>
        </p:txBody>
      </p:sp>
    </p:spTree>
    <p:extLst>
      <p:ext uri="{BB962C8B-B14F-4D97-AF65-F5344CB8AC3E}">
        <p14:creationId xmlns:p14="http://schemas.microsoft.com/office/powerpoint/2010/main" val="1832388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Once a leader is in place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Client requests the leader writes a log entry</a:t>
            </a:r>
          </a:p>
          <a:p>
            <a:r>
              <a:rPr lang="en-US" dirty="0" smtClean="0"/>
              <a:t>The leader writes it to durable storage</a:t>
            </a:r>
          </a:p>
          <a:p>
            <a:r>
              <a:rPr lang="en-US" dirty="0" smtClean="0"/>
              <a:t>Replicates to a quorum of followers</a:t>
            </a:r>
          </a:p>
          <a:p>
            <a:r>
              <a:rPr lang="en-US" dirty="0" smtClean="0"/>
              <a:t>Once the log entry is committed, it can be applied </a:t>
            </a:r>
          </a:p>
          <a:p>
            <a:pPr lvl="1"/>
            <a:r>
              <a:rPr lang="en-US" dirty="0" smtClean="0"/>
              <a:t>Execute the FSM with the new data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72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Nice </a:t>
            </a:r>
            <a:r>
              <a:rPr lang="en-US" dirty="0" err="1" smtClean="0"/>
              <a:t>visualisations</a:t>
            </a:r>
            <a:r>
              <a:rPr lang="en-US" dirty="0" smtClean="0"/>
              <a:t> of Raft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http://thesecretlivesofdata.com/raft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3"/>
              </a:rPr>
              <a:t>https://raft.github.io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802" y="3237661"/>
            <a:ext cx="5522443" cy="362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294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Implementations / Users of Raft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etcd</a:t>
            </a:r>
            <a:endParaRPr lang="en-US" dirty="0" smtClean="0"/>
          </a:p>
          <a:p>
            <a:r>
              <a:rPr lang="en-US" dirty="0" smtClean="0"/>
              <a:t>Consul</a:t>
            </a:r>
          </a:p>
          <a:p>
            <a:r>
              <a:rPr lang="en-US" dirty="0" err="1" smtClean="0"/>
              <a:t>TiKV</a:t>
            </a:r>
            <a:endParaRPr lang="en-US" dirty="0" smtClean="0"/>
          </a:p>
          <a:p>
            <a:r>
              <a:rPr lang="en-US" dirty="0" err="1" smtClean="0"/>
              <a:t>OpenDaylight</a:t>
            </a:r>
            <a:r>
              <a:rPr lang="en-US" dirty="0" smtClean="0"/>
              <a:t> Controller</a:t>
            </a:r>
          </a:p>
          <a:p>
            <a:r>
              <a:rPr lang="en-US" dirty="0" err="1" smtClean="0"/>
              <a:t>CopyCat</a:t>
            </a:r>
            <a:r>
              <a:rPr lang="en-US" dirty="0" smtClean="0"/>
              <a:t> from </a:t>
            </a:r>
            <a:r>
              <a:rPr lang="en-US" dirty="0" err="1" smtClean="0"/>
              <a:t>Atomix</a:t>
            </a:r>
            <a:endParaRPr lang="en-US" dirty="0" smtClean="0"/>
          </a:p>
          <a:p>
            <a:r>
              <a:rPr lang="en-US" dirty="0" err="1" smtClean="0"/>
              <a:t>JGroups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3864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9500"/>
            <a:ext cx="9144000" cy="46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39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" y="0"/>
            <a:ext cx="90702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578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3100"/>
            <a:ext cx="9144000" cy="550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919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Fundamental problems in Distributed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Efficient distribution of work</a:t>
            </a:r>
          </a:p>
          <a:p>
            <a:pPr lvl="1"/>
            <a:r>
              <a:rPr lang="en-US" dirty="0" smtClean="0"/>
              <a:t>combating </a:t>
            </a:r>
            <a:r>
              <a:rPr lang="en-US" i="1" dirty="0" smtClean="0"/>
              <a:t>serialization</a:t>
            </a:r>
          </a:p>
          <a:p>
            <a:r>
              <a:rPr lang="en-US" dirty="0" smtClean="0"/>
              <a:t>Consensus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ombating </a:t>
            </a:r>
            <a:r>
              <a:rPr lang="en-US" i="1" dirty="0" smtClean="0"/>
              <a:t>failure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58038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Serf.io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7850"/>
            <a:ext cx="9144000" cy="612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2421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229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994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Conflict-free Replicated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Also known as {Commutative, Convergent, Confluent}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44" y="3118750"/>
            <a:ext cx="6929873" cy="300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718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5600"/>
            <a:ext cx="9144000" cy="612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6165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114300"/>
            <a:ext cx="6718300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0216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Byzantine failures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Byzantine fault is any fault presenting different symptoms to different observers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Imagine a set of generals trying to formulate a plan</a:t>
            </a:r>
          </a:p>
          <a:p>
            <a:pPr lvl="1"/>
            <a:r>
              <a:rPr lang="en-US" dirty="0" smtClean="0"/>
              <a:t>Some of the generals are traitors</a:t>
            </a:r>
          </a:p>
          <a:p>
            <a:pPr lvl="1"/>
            <a:r>
              <a:rPr lang="en-US" dirty="0" smtClean="0"/>
              <a:t>They may lie to other generals</a:t>
            </a:r>
          </a:p>
          <a:p>
            <a:pPr lvl="1"/>
            <a:r>
              <a:rPr lang="en-US" dirty="0" smtClean="0"/>
              <a:t>They may lie selectively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4327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624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1318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Distributed consensus algorithms existed since the 1990s</a:t>
            </a:r>
          </a:p>
          <a:p>
            <a:r>
              <a:rPr lang="en-US" dirty="0" smtClean="0"/>
              <a:t>More recently gaining traction</a:t>
            </a:r>
          </a:p>
          <a:p>
            <a:r>
              <a:rPr lang="en-US" dirty="0" smtClean="0"/>
              <a:t>A key part of big data systems</a:t>
            </a:r>
          </a:p>
          <a:p>
            <a:pPr lvl="1"/>
            <a:r>
              <a:rPr lang="en-US" dirty="0" smtClean="0"/>
              <a:t>Leadership election</a:t>
            </a:r>
          </a:p>
          <a:p>
            <a:pPr lvl="1"/>
            <a:r>
              <a:rPr lang="en-US" dirty="0" smtClean="0"/>
              <a:t>Consistent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592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Leslie </a:t>
            </a:r>
            <a:r>
              <a:rPr lang="en-US" dirty="0" err="1" smtClean="0"/>
              <a:t>Lamport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7689" y="1651000"/>
            <a:ext cx="27940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23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Consensus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 almost any cluster of machines</a:t>
            </a:r>
          </a:p>
          <a:p>
            <a:pPr lvl="1"/>
            <a:r>
              <a:rPr lang="en-US" dirty="0" smtClean="0"/>
              <a:t>Spark, Kafka, Cassandra,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We need:</a:t>
            </a:r>
          </a:p>
          <a:p>
            <a:pPr lvl="1"/>
            <a:r>
              <a:rPr lang="en-US" dirty="0" smtClean="0"/>
              <a:t>A consistent configuration</a:t>
            </a:r>
          </a:p>
          <a:p>
            <a:pPr lvl="1"/>
            <a:r>
              <a:rPr lang="en-US" dirty="0" smtClean="0"/>
              <a:t>(often) A controller</a:t>
            </a:r>
          </a:p>
          <a:p>
            <a:r>
              <a:rPr lang="en-US" dirty="0" smtClean="0"/>
              <a:t>The controller may fail</a:t>
            </a:r>
          </a:p>
          <a:p>
            <a:pPr lvl="1"/>
            <a:r>
              <a:rPr lang="en-US" dirty="0" smtClean="0"/>
              <a:t>Therefore we need to be able to detect that and elect a new leader/</a:t>
            </a:r>
            <a:r>
              <a:rPr lang="en-US" dirty="0" smtClean="0"/>
              <a:t>controller</a:t>
            </a:r>
          </a:p>
          <a:p>
            <a:r>
              <a:rPr lang="en-US" dirty="0" smtClean="0"/>
              <a:t>“Crash Fault Tolerance”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972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4" y="0"/>
            <a:ext cx="9144000" cy="609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262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6590"/>
            <a:ext cx="9245366" cy="564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18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8500" y="1041400"/>
            <a:ext cx="52070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23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9300"/>
            <a:ext cx="9144000" cy="535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0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Paxos</a:t>
            </a:r>
            <a:r>
              <a:rPr lang="en-US" dirty="0" smtClean="0"/>
              <a:t> in production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5635" y="1417638"/>
            <a:ext cx="8229600" cy="4525963"/>
          </a:xfrm>
        </p:spPr>
        <p:txBody>
          <a:bodyPr>
            <a:noAutofit/>
          </a:bodyPr>
          <a:lstStyle/>
          <a:p>
            <a:r>
              <a:rPr lang="en-US" sz="2000" dirty="0" smtClean="0"/>
              <a:t>Cassandra uses </a:t>
            </a:r>
            <a:r>
              <a:rPr lang="en-US" sz="2000" dirty="0" err="1" smtClean="0"/>
              <a:t>Paxos</a:t>
            </a:r>
            <a:r>
              <a:rPr lang="en-US" sz="2000" dirty="0" smtClean="0"/>
              <a:t> for leadership election</a:t>
            </a:r>
          </a:p>
          <a:p>
            <a:r>
              <a:rPr lang="en-US" sz="2000" dirty="0" smtClean="0"/>
              <a:t>Google Chubby (distributed lock service) and hence </a:t>
            </a:r>
            <a:r>
              <a:rPr lang="en-US" sz="2000" dirty="0" err="1" smtClean="0"/>
              <a:t>BigTable</a:t>
            </a:r>
            <a:endParaRPr lang="en-US" sz="2000" dirty="0" smtClean="0"/>
          </a:p>
          <a:p>
            <a:r>
              <a:rPr lang="en-US" sz="2000" dirty="0" smtClean="0"/>
              <a:t>Google </a:t>
            </a:r>
            <a:r>
              <a:rPr lang="en-US" sz="2000" dirty="0"/>
              <a:t>Spanner and Megastore </a:t>
            </a:r>
            <a:endParaRPr lang="en-US" sz="2000" dirty="0" smtClean="0"/>
          </a:p>
          <a:p>
            <a:r>
              <a:rPr lang="en-US" sz="2000" dirty="0" err="1" smtClean="0"/>
              <a:t>OpenReplica</a:t>
            </a:r>
            <a:endParaRPr lang="en-US" sz="2000" dirty="0" smtClean="0"/>
          </a:p>
          <a:p>
            <a:r>
              <a:rPr lang="en-US" sz="2000" dirty="0" smtClean="0"/>
              <a:t>IBM SAN Volume Controller</a:t>
            </a:r>
          </a:p>
          <a:p>
            <a:r>
              <a:rPr lang="en-US" sz="2000" dirty="0" smtClean="0"/>
              <a:t>Microsoft Autopilot cluster management</a:t>
            </a:r>
          </a:p>
          <a:p>
            <a:r>
              <a:rPr lang="en-US" sz="2000" dirty="0" err="1" smtClean="0"/>
              <a:t>WANdisco</a:t>
            </a:r>
            <a:r>
              <a:rPr lang="en-US" sz="2000" dirty="0" smtClean="0"/>
              <a:t> </a:t>
            </a:r>
            <a:r>
              <a:rPr lang="en-US" sz="2000" dirty="0"/>
              <a:t>have implemented </a:t>
            </a:r>
            <a:r>
              <a:rPr lang="en-US" sz="2000" dirty="0" err="1"/>
              <a:t>Paxos</a:t>
            </a:r>
            <a:r>
              <a:rPr lang="en-US" sz="2000" dirty="0"/>
              <a:t> within </a:t>
            </a:r>
            <a:r>
              <a:rPr lang="en-US" sz="2000" dirty="0" err="1" smtClean="0"/>
              <a:t>DConE</a:t>
            </a:r>
            <a:endParaRPr lang="en-US" sz="2000" dirty="0"/>
          </a:p>
          <a:p>
            <a:r>
              <a:rPr lang="en-US" sz="2000" dirty="0" err="1"/>
              <a:t>XtreemFS</a:t>
            </a:r>
            <a:r>
              <a:rPr lang="en-US" sz="2000" dirty="0"/>
              <a:t> uses a </a:t>
            </a:r>
            <a:r>
              <a:rPr lang="en-US" sz="2000" dirty="0" err="1"/>
              <a:t>Paxos</a:t>
            </a:r>
            <a:r>
              <a:rPr lang="en-US" sz="2000" dirty="0"/>
              <a:t>-based lease negotiation </a:t>
            </a:r>
            <a:r>
              <a:rPr lang="en-US" sz="2000" dirty="0" smtClean="0"/>
              <a:t>algorithm</a:t>
            </a:r>
          </a:p>
          <a:p>
            <a:r>
              <a:rPr lang="en-US" sz="2000" dirty="0" err="1" smtClean="0"/>
              <a:t>Heroku</a:t>
            </a:r>
            <a:r>
              <a:rPr lang="en-US" sz="2000" dirty="0" smtClean="0"/>
              <a:t> </a:t>
            </a:r>
            <a:r>
              <a:rPr lang="en-US" sz="2000" dirty="0"/>
              <a:t>uses </a:t>
            </a:r>
            <a:r>
              <a:rPr lang="en-US" sz="2000" dirty="0" err="1" smtClean="0"/>
              <a:t>Doozerd</a:t>
            </a:r>
            <a:r>
              <a:rPr lang="en-US" sz="2000" dirty="0" smtClean="0"/>
              <a:t> consistent </a:t>
            </a:r>
            <a:r>
              <a:rPr lang="en-US" sz="2000" dirty="0"/>
              <a:t>distributed data store.</a:t>
            </a:r>
          </a:p>
          <a:p>
            <a:r>
              <a:rPr lang="en-US" sz="2000" dirty="0" err="1"/>
              <a:t>Ceph</a:t>
            </a:r>
            <a:r>
              <a:rPr lang="en-US" sz="2000" dirty="0"/>
              <a:t> uses </a:t>
            </a:r>
            <a:r>
              <a:rPr lang="en-US" sz="2000" dirty="0" err="1"/>
              <a:t>Paxos</a:t>
            </a:r>
            <a:r>
              <a:rPr lang="en-US" sz="2000" dirty="0"/>
              <a:t> </a:t>
            </a:r>
            <a:endParaRPr lang="en-US" sz="2000" dirty="0" smtClean="0"/>
          </a:p>
          <a:p>
            <a:r>
              <a:rPr lang="en-US" sz="2000" dirty="0" smtClean="0"/>
              <a:t>The </a:t>
            </a:r>
            <a:r>
              <a:rPr lang="en-US" sz="2000" dirty="0" err="1"/>
              <a:t>Clustrix</a:t>
            </a:r>
            <a:r>
              <a:rPr lang="en-US" sz="2000" dirty="0"/>
              <a:t> distributed SQL database uses </a:t>
            </a:r>
            <a:r>
              <a:rPr lang="en-US" sz="2000" dirty="0" err="1"/>
              <a:t>Paxos</a:t>
            </a:r>
            <a:r>
              <a:rPr lang="en-US" sz="2000" dirty="0"/>
              <a:t> for distributed transaction resolution.</a:t>
            </a:r>
          </a:p>
          <a:p>
            <a:r>
              <a:rPr lang="en-US" sz="2000" dirty="0"/>
              <a:t>Neo4j HA graph database </a:t>
            </a:r>
            <a:r>
              <a:rPr lang="en-US" sz="2000" dirty="0" err="1" smtClean="0"/>
              <a:t>Paxos</a:t>
            </a:r>
            <a:r>
              <a:rPr lang="en-US" sz="2000" dirty="0"/>
              <a:t>, replacing </a:t>
            </a:r>
            <a:r>
              <a:rPr lang="en-US" sz="2000" dirty="0" err="1" smtClean="0"/>
              <a:t>ZooKeeper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2291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3079</TotalTime>
  <Words>470</Words>
  <Application>Microsoft Macintosh PowerPoint</Application>
  <PresentationFormat>On-screen Show (4:3)</PresentationFormat>
  <Paragraphs>82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Cloud Computing and Big Data</vt:lpstr>
      <vt:lpstr>Fundamental problems in Distributed Computing</vt:lpstr>
      <vt:lpstr>Leslie Lamport</vt:lpstr>
      <vt:lpstr>Consensus</vt:lpstr>
      <vt:lpstr>PowerPoint Presentation</vt:lpstr>
      <vt:lpstr>PowerPoint Presentation</vt:lpstr>
      <vt:lpstr>PowerPoint Presentation</vt:lpstr>
      <vt:lpstr>PowerPoint Presentation</vt:lpstr>
      <vt:lpstr>Paxos in production</vt:lpstr>
      <vt:lpstr>Raft</vt:lpstr>
      <vt:lpstr>Raft consists of two main parts</vt:lpstr>
      <vt:lpstr>Raft Key concepts</vt:lpstr>
      <vt:lpstr>Raft Leadership Election </vt:lpstr>
      <vt:lpstr>Once a leader is in place</vt:lpstr>
      <vt:lpstr>Nice visualisations of Raft</vt:lpstr>
      <vt:lpstr>Implementations / Users of Raft</vt:lpstr>
      <vt:lpstr>Consul</vt:lpstr>
      <vt:lpstr>PowerPoint Presentation</vt:lpstr>
      <vt:lpstr>PowerPoint Presentation</vt:lpstr>
      <vt:lpstr>Serf.io</vt:lpstr>
      <vt:lpstr>PowerPoint Presentation</vt:lpstr>
      <vt:lpstr>Conflict-free Replicated Data Types</vt:lpstr>
      <vt:lpstr>PowerPoint Presentation</vt:lpstr>
      <vt:lpstr>PowerPoint Presentation</vt:lpstr>
      <vt:lpstr>Byzantine failures</vt:lpstr>
      <vt:lpstr>PowerPoint Presentation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408</cp:revision>
  <dcterms:created xsi:type="dcterms:W3CDTF">2012-03-07T10:41:54Z</dcterms:created>
  <dcterms:modified xsi:type="dcterms:W3CDTF">2018-07-26T07:40:36Z</dcterms:modified>
</cp:coreProperties>
</file>

<file path=docProps/thumbnail.jpeg>
</file>